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73" r:id="rId2"/>
    <p:sldId id="427" r:id="rId3"/>
    <p:sldId id="371" r:id="rId4"/>
    <p:sldId id="457" r:id="rId5"/>
    <p:sldId id="422" r:id="rId6"/>
    <p:sldId id="471" r:id="rId7"/>
    <p:sldId id="458" r:id="rId8"/>
    <p:sldId id="426" r:id="rId9"/>
    <p:sldId id="459" r:id="rId10"/>
    <p:sldId id="463" r:id="rId11"/>
    <p:sldId id="465" r:id="rId12"/>
    <p:sldId id="466" r:id="rId13"/>
    <p:sldId id="467" r:id="rId14"/>
    <p:sldId id="468" r:id="rId15"/>
    <p:sldId id="460" r:id="rId16"/>
    <p:sldId id="440" r:id="rId17"/>
    <p:sldId id="441" r:id="rId18"/>
    <p:sldId id="472" r:id="rId19"/>
    <p:sldId id="461" r:id="rId20"/>
    <p:sldId id="442" r:id="rId21"/>
    <p:sldId id="462" r:id="rId22"/>
    <p:sldId id="44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16623"/>
    <a:srgbClr val="FCD3C2"/>
    <a:srgbClr val="FFFFFF"/>
    <a:srgbClr val="000000"/>
    <a:srgbClr val="F26724"/>
    <a:srgbClr val="EDEDEE"/>
    <a:srgbClr val="4241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59" autoAdjust="0"/>
    <p:restoredTop sz="89871" autoAdjust="0"/>
  </p:normalViewPr>
  <p:slideViewPr>
    <p:cSldViewPr snapToGrid="0" snapToObjects="1">
      <p:cViewPr varScale="1">
        <p:scale>
          <a:sx n="62" d="100"/>
          <a:sy n="62" d="100"/>
        </p:scale>
        <p:origin x="-844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432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C51FF11-E8B5-974A-A7F9-820287719F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AD3D8-BF3E-9A45-BB2E-8741E080B8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DB952-2A9F-FE4B-907D-A51DC08421D5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494F6D-F76A-CF44-BA2F-D77DC67B5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CBD634-BA8A-AB41-9ED8-BACB999D3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C3D9-14DD-E74E-B615-7E08BDF19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3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5C31E-DDC8-4B3B-94FE-94FC773413F3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267C0-6CBB-4AF4-ABD2-EFA4EF60718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7985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267C0-6CBB-4AF4-ABD2-EFA4EF607181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8035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F9D4BDE-E287-D14B-9436-247C8841C012}"/>
              </a:ext>
            </a:extLst>
          </p:cNvPr>
          <p:cNvSpPr/>
          <p:nvPr userDrawn="1"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735FC1-5CEE-B747-9055-5200823D0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34E948C-D240-724B-9B89-FDB3B14CA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29E013-E164-B74C-8152-F72E233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5D46EB-C9BF-4D4A-899F-96B2B054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5C178C-3A1C-7846-8C54-B449032D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851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6C2FCD-18A9-2D42-B84D-D99B1878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157A0-ACAF-5B44-A359-52C51DEE7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987245-B3C4-3D4E-A6F8-1F1316AD2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3D69965-9BC6-5345-B2D0-6C90A68A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D083EE-9E01-C046-A765-6C417A1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B8EA403-D618-0848-BCC5-8393E30C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2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E5EB47-6F41-4044-808C-D09164BA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5384202-04C0-4C46-A9AD-172B4084B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221D020-A612-0746-B5D2-61689C50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2730E1-EAD6-F74C-B572-7FA04F71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D84F45E-467D-4C47-9DD4-61BC18B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FA19AC5-4725-C344-A416-7884860E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554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044886-5ADE-564C-BB6A-3D8F42E8C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258407-0EDC-CC47-B88F-1C37C2A2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D62C5C-7D1C-AA42-A571-92813FE9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E362DE-6775-7745-AE4F-1E49287A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37C83C-DF1A-B744-B85D-25DF26CF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0040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5D0C1A9-B6B8-7A4A-9669-B90B75004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0F92B24-A8BD-9845-976F-9EA169FDA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D10554-27EF-1E4B-9828-11CBD0723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689FB8-5001-8241-8703-920FCD8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4CAF07-27EB-D341-846D-7AAA3B2B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44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8196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576C5AA-7A56-0D43-A989-FF7C0A0B30B5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85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325D0D-6BE8-0C41-BA4D-F85965321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2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AC83A2-58A2-8846-B66C-A7B446F1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01D6DE7-E41F-E340-8EDF-E5781F30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D754E3-7390-2C4D-8224-CE37880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5EA47A-749E-2E44-AAD0-0D07B599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D71D4-D33D-ED4A-9F8D-86E812B6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34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B4EEBA9-EE23-8946-8968-D8924F827D80}"/>
              </a:ext>
            </a:extLst>
          </p:cNvPr>
          <p:cNvSpPr/>
          <p:nvPr userDrawn="1"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4045C-76E6-AA4B-9784-A028AC65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F664B1-AD6A-3040-B7D4-0299560F7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2BC9A9-EC29-134C-AECE-54DDD576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3C8B07-567B-1B47-B220-0338242A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ECB435-33FD-3F45-BD2D-6CAA5C28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15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479AA76-4E43-164C-ADE7-A0CFA848737A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D6AE42-E39B-4948-B321-F19D21FD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52A57D-01D7-B54A-B618-27F0B4D8A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1407BB-25DD-5841-BEBF-C394C86F7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2261"/>
            <a:ext cx="5181600" cy="458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B41DED-1195-DE42-BD2F-00971D9C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CD99B4-9DE9-5D4F-B8CB-B0B831DC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EC5A338-9EE2-7A44-BB15-7A4F0EE1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9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DACFAD9-90C8-F347-A654-4D6A5F3D495C}"/>
              </a:ext>
            </a:extLst>
          </p:cNvPr>
          <p:cNvSpPr/>
          <p:nvPr userDrawn="1"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6724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88C31-802D-3D4A-AEA1-3CF8D3E5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3784"/>
            <a:ext cx="10515600" cy="748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FE5C8-995C-2045-9541-E22F351D632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540248"/>
            <a:ext cx="5157787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72FE9A-4ED5-9A49-8907-E00133517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411892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3A93268-3EB9-3E4E-8206-62780D6EF36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40248"/>
            <a:ext cx="5183188" cy="73342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F2672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F7A103F-B97E-AC4B-8395-A83886339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11892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C337486-CD2B-0E47-8478-E6DFAD595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41F7CA1-18DC-1048-81B7-3AEEF052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A00F5B-6C2E-1249-9089-697CD51F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1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A0B06C-BB5A-E94D-8257-CE9F2465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F49A010-5D43-FF48-A7E1-D39F6B61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A81710-55F1-C44B-AEA2-848E391E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D7F2312-0DA6-C24E-977A-1ECD1A02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91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39213DB-325C-5A40-9859-AE202B12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538230-B643-014A-ABCC-47983A0E3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3C0FE8-804A-DC4B-8CDC-DAFFE5BA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1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200E407-BF2E-FE42-9041-5EAF752A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FCBBD1-7D0F-8E4D-A35C-839603DF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AE55C9-EA11-A545-B6D1-B29601E192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A269F68-A112-7E45-9E09-D07179E5D466}" type="datetimeFigureOut">
              <a:rPr lang="en-US" smtClean="0"/>
              <a:pPr/>
              <a:t>8/23/2022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F599D3-BB28-E74A-9C09-D5B0DC923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BBCD0B-C696-234C-8B40-BDF0AB45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47894467-E227-B849-BB10-8705222BB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39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Lora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b="0" i="0" kern="1200">
          <a:solidFill>
            <a:schemeClr val="tx1">
              <a:lumMod val="65000"/>
              <a:lumOff val="35000"/>
            </a:schemeClr>
          </a:solidFill>
          <a:latin typeface="Roboto Light" panose="02000000000000000000" pitchFamily="2" charset="0"/>
          <a:ea typeface="Roboto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12E1DFC-8F4A-6941-A280-A0C6B7D61A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86" y="1595595"/>
            <a:ext cx="4466105" cy="1122054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9D5FC421-D452-403F-A269-BF3744BA5E3B}"/>
              </a:ext>
            </a:extLst>
          </p:cNvPr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Class: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MSc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Subject : </a:t>
            </a:r>
            <a:r>
              <a:rPr lang="en-US" dirty="0" smtClean="0">
                <a:latin typeface="Roboto Light"/>
              </a:rPr>
              <a:t>Application of IT- Basics and Advance Excel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 panose="02000000000000000000" pitchFamily="2" charset="0"/>
                <a:cs typeface="Microsoft Sans Serif" panose="020B0604020202020204" pitchFamily="34" charset="0"/>
              </a:rPr>
              <a:t>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Unit 1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Chapter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3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Chapter Name</a:t>
            </a:r>
            <a:r>
              <a:rPr lang="en-GB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: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Microsoft Sans Serif" panose="020B0604020202020204" pitchFamily="34" charset="0"/>
              </a:rPr>
              <a:t> Formatting and Data Analysis</a:t>
            </a: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4977403-38A5-422B-B924-39FCC8296375}"/>
              </a:ext>
            </a:extLst>
          </p:cNvPr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Mr.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Prakhar</a:t>
            </a:r>
            <a:r>
              <a:rPr lang="en-GB" sz="2000" b="1" u="sng" dirty="0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 </a:t>
            </a:r>
            <a:r>
              <a:rPr lang="en-GB" sz="2000" b="1" u="sng" dirty="0" err="1" smtClean="0">
                <a:latin typeface="Roboto Light" panose="02000000000000000000" pitchFamily="2" charset="0"/>
                <a:ea typeface="Roboto Light" panose="02000000000000000000" pitchFamily="2" charset="0"/>
                <a:cs typeface="Segoe UI" pitchFamily="34" charset="0"/>
              </a:rPr>
              <a:t>Mody</a:t>
            </a:r>
            <a:endParaRPr lang="en-GB" sz="2000" b="1" u="sng" dirty="0">
              <a:latin typeface="Roboto Light" panose="02000000000000000000" pitchFamily="2" charset="0"/>
              <a:ea typeface="Roboto Light" panose="02000000000000000000" pitchFamily="2" charset="0"/>
              <a:cs typeface="Segoe UI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3DDDECA-A8FB-4C54-B840-3AD65E2A4C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894467-E227-B849-BB10-8705222BB9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5762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3527324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38198" y="1578078"/>
            <a:ext cx="10901517" cy="4621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LEFT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LEFT(</a:t>
            </a:r>
            <a:r>
              <a:rPr lang="en-IN" sz="2200" i="1" spc="-5" dirty="0" err="1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text,k</a:t>
            </a:r>
            <a:r>
              <a:rPr lang="en-IN" sz="2200" i="1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) function returns the first k characters in a text string.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spc="-5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RIGHT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RIGHT(</a:t>
            </a:r>
            <a:r>
              <a:rPr lang="en-IN" sz="2200" i="1" spc="-5" dirty="0" err="1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text,k</a:t>
            </a:r>
            <a:r>
              <a:rPr lang="en-IN" sz="2200" i="1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) function returns the last k characters in a text string.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spc="-5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MID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MID(</a:t>
            </a:r>
            <a:r>
              <a:rPr lang="en-IN" sz="2200" i="1" spc="-5" dirty="0" err="1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text,k,m</a:t>
            </a:r>
            <a:r>
              <a:rPr lang="en-IN" sz="2200" i="1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) function begins at character k of a text string and returns the next m characters.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spc="-5" dirty="0">
              <a:uFill>
                <a:solidFill>
                  <a:srgbClr val="000000"/>
                </a:solidFill>
              </a:u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TRIM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The TRIM(text) function removes all spaces from a text string except for single spaces between words.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7783101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3527324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38198" y="1578078"/>
            <a:ext cx="10901517" cy="4596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LEN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LEN(text) function returns the number of characters in a text string (including spaces).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FIND and SEARCH functions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FIND(text to find, actual text, k) function returns the location at or after character k of the first character of text to find in actual text. FIND is case sensitive. SEARCH has the same syntax as FIND, but it is not case sensitive.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REPT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You can use the REPT function to repeat a text string a specified number of times. The syntax is REPT(</a:t>
            </a:r>
            <a:r>
              <a:rPr lang="en-IN" sz="22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text,number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 of times).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7111402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3527324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38201" y="1681317"/>
            <a:ext cx="10901517" cy="4621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dirty="0">
                <a:latin typeface="Segoe UI" panose="020B0502040204020203" pitchFamily="34" charset="0"/>
                <a:cs typeface="Segoe UI" panose="020B0502040204020203" pitchFamily="34" charset="0"/>
              </a:rPr>
              <a:t>CONCATENATE and “&amp;” functions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CONCATENATE(text1,text2, . . .,text30) function can be used to join up to 30 text strings into a single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string. The &amp; operator can be used instead of CONCATENATE.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dirty="0">
                <a:latin typeface="Segoe UI" panose="020B0502040204020203" pitchFamily="34" charset="0"/>
                <a:cs typeface="Segoe UI" panose="020B0502040204020203" pitchFamily="34" charset="0"/>
              </a:rPr>
              <a:t>REPLACE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REPLACE(old text, k, m, new text) function begins at character k of old text and replaces the next m characters with new text.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dirty="0">
                <a:latin typeface="Segoe UI" panose="020B0502040204020203" pitchFamily="34" charset="0"/>
                <a:cs typeface="Segoe UI" panose="020B0502040204020203" pitchFamily="34" charset="0"/>
              </a:rPr>
              <a:t>VALUE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VALUE(text) function converts a text string that represents a number to a number.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9718502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3527324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38199" y="1858297"/>
            <a:ext cx="10901517" cy="3567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UPPER, LOWER, and PROPER functions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UPPER(text) function changes text to all uppercase and the LOWER(text) formula changes the capital letters to small. The PROPER(text) formula restores the proper case.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CHAR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CHAR(number) function yields (for a number between 1 and 255) the ASCII character with that number. 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For example, CHAR(65) yields A, CHAR(66) yields B, and this sequence continues..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085313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3527324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Function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38199" y="1697672"/>
            <a:ext cx="10901517" cy="4608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2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SUBSTITUTE Function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SUBSTITUTE function replaces specific text in a cell when you do not know the position of the text. </a:t>
            </a: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syntax of the SUBSTITUTE function is SUBSTITUTE(cell, old text, new text,[instance number]). The last argument is optional.</a:t>
            </a: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If omitted, every occurrence of old text in the cell is replaced by new text. </a:t>
            </a: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If the last argument is included (say with a value of n), only the nth instance of old text is replaced by new text.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486368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721442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Adding Image as Background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44344" y="1711061"/>
            <a:ext cx="10503311" cy="2603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some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situations, you might want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use a graphics file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serve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background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 worksheet. This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effect is similar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wallpaper that you </a:t>
            </a:r>
            <a:r>
              <a:rPr lang="en-IN" sz="23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may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display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on your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Windows 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desktop or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background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web</a:t>
            </a:r>
            <a:r>
              <a:rPr lang="en-IN" sz="2300" i="1" spc="3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page.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50"/>
              </a:spcBef>
              <a:buFont typeface="Wingdings" panose="05000000000000000000" pitchFamily="2" charset="2"/>
              <a:buChar char="Ø"/>
            </a:pP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IN" sz="23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300" i="1" spc="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add</a:t>
            </a:r>
            <a:r>
              <a:rPr lang="en-IN" sz="23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3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background</a:t>
            </a:r>
            <a:r>
              <a:rPr lang="en-IN" sz="23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en-IN" sz="23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IN" sz="23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worksheet,</a:t>
            </a:r>
            <a:r>
              <a:rPr lang="en-IN" sz="2300" i="1" spc="1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choose</a:t>
            </a:r>
            <a:r>
              <a:rPr lang="en-IN" sz="2300" i="1" spc="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Page</a:t>
            </a:r>
            <a:r>
              <a:rPr lang="en-IN" sz="2300" i="1" spc="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Layout</a:t>
            </a:r>
            <a:r>
              <a:rPr lang="en-IN" sz="2300" i="1" spc="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</a:t>
            </a:r>
            <a:r>
              <a:rPr lang="en-IN" sz="2300" i="1" spc="1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Page</a:t>
            </a:r>
            <a:r>
              <a:rPr lang="en-IN" sz="2300" i="1" spc="13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Setup</a:t>
            </a:r>
            <a:r>
              <a:rPr lang="en-IN" sz="2300" i="1" spc="1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</a:t>
            </a:r>
            <a:r>
              <a:rPr lang="en-IN" sz="2300" i="1" spc="18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Background</a:t>
            </a:r>
            <a:r>
              <a:rPr lang="en-IN" sz="2300" i="1" spc="15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    Select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graphics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file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(When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locate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file)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</a:t>
            </a:r>
            <a:r>
              <a:rPr lang="en-IN" sz="2300" i="1" spc="21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Insert</a:t>
            </a:r>
          </a:p>
        </p:txBody>
      </p:sp>
      <p:sp>
        <p:nvSpPr>
          <p:cNvPr id="10" name="object 9">
            <a:extLst>
              <a:ext uri="{FF2B5EF4-FFF2-40B4-BE49-F238E27FC236}">
                <a16:creationId xmlns:a16="http://schemas.microsoft.com/office/drawing/2014/main" xmlns="" id="{07B17494-1426-4B75-90E1-5CD617F5B3BF}"/>
              </a:ext>
            </a:extLst>
          </p:cNvPr>
          <p:cNvSpPr/>
          <p:nvPr/>
        </p:nvSpPr>
        <p:spPr>
          <a:xfrm>
            <a:off x="954416" y="4984480"/>
            <a:ext cx="6375532" cy="16154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A850D0C-A96B-432F-91BE-981244105F43}"/>
              </a:ext>
            </a:extLst>
          </p:cNvPr>
          <p:cNvSpPr txBox="1"/>
          <p:nvPr/>
        </p:nvSpPr>
        <p:spPr>
          <a:xfrm>
            <a:off x="7477432" y="5574890"/>
            <a:ext cx="3870223" cy="92333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N" spc="-85" dirty="0">
                <a:latin typeface="Arial"/>
                <a:cs typeface="Arial"/>
              </a:rPr>
              <a:t>To </a:t>
            </a:r>
            <a:r>
              <a:rPr lang="en-IN" spc="10" dirty="0">
                <a:latin typeface="Arial"/>
                <a:cs typeface="Arial"/>
              </a:rPr>
              <a:t>remove </a:t>
            </a:r>
            <a:r>
              <a:rPr lang="en-IN" spc="5" dirty="0">
                <a:latin typeface="Arial"/>
                <a:cs typeface="Arial"/>
              </a:rPr>
              <a:t>background  choose </a:t>
            </a:r>
            <a:r>
              <a:rPr lang="en-IN" dirty="0">
                <a:latin typeface="Arial"/>
                <a:cs typeface="Arial"/>
              </a:rPr>
              <a:t>Page </a:t>
            </a:r>
            <a:r>
              <a:rPr lang="en-IN" spc="-5" dirty="0">
                <a:latin typeface="Arial"/>
                <a:cs typeface="Arial"/>
              </a:rPr>
              <a:t>Layout </a:t>
            </a:r>
            <a:r>
              <a:rPr lang="en-IN" spc="20" dirty="0">
                <a:latin typeface="Segoe UI Symbol"/>
                <a:cs typeface="Segoe UI Symbol"/>
              </a:rPr>
              <a:t>➪  </a:t>
            </a:r>
            <a:r>
              <a:rPr lang="en-IN" spc="5" dirty="0">
                <a:latin typeface="Arial"/>
                <a:cs typeface="Arial"/>
              </a:rPr>
              <a:t>Delete</a:t>
            </a:r>
            <a:r>
              <a:rPr lang="en-IN" spc="50" dirty="0">
                <a:latin typeface="Arial"/>
                <a:cs typeface="Arial"/>
              </a:rPr>
              <a:t> </a:t>
            </a:r>
            <a:r>
              <a:rPr lang="en-IN" dirty="0">
                <a:latin typeface="Arial"/>
                <a:cs typeface="Arial"/>
              </a:rPr>
              <a:t>Background</a:t>
            </a:r>
          </a:p>
          <a:p>
            <a:endParaRPr lang="en-IN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48CE2CF6-EF82-4439-A850-0686DD585778}"/>
              </a:ext>
            </a:extLst>
          </p:cNvPr>
          <p:cNvSpPr/>
          <p:nvPr/>
        </p:nvSpPr>
        <p:spPr>
          <a:xfrm>
            <a:off x="3495369" y="5250426"/>
            <a:ext cx="1238864" cy="3244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4BE21432-BD92-48B7-991F-C19D3E9CC6A2}"/>
              </a:ext>
            </a:extLst>
          </p:cNvPr>
          <p:cNvSpPr/>
          <p:nvPr/>
        </p:nvSpPr>
        <p:spPr>
          <a:xfrm>
            <a:off x="5737123" y="5574890"/>
            <a:ext cx="1002890" cy="6046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354467296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4943169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Using Styles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307975" y="1767896"/>
            <a:ext cx="4323019" cy="378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1727200" indent="-342900">
              <a:lnSpc>
                <a:spcPct val="129500"/>
              </a:lnSpc>
              <a:spcBef>
                <a:spcPts val="944"/>
              </a:spcBef>
              <a:buFont typeface="Wingdings" panose="05000000000000000000" pitchFamily="2" charset="2"/>
              <a:buChar char="Ø"/>
            </a:pP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range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Hit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CTRL+T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lnSpc>
                <a:spcPts val="2090"/>
              </a:lnSpc>
              <a:spcBef>
                <a:spcPts val="900"/>
              </a:spcBef>
              <a:buFont typeface="Wingdings" panose="05000000000000000000" pitchFamily="2" charset="2"/>
              <a:buChar char="Ø"/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spcBef>
                <a:spcPts val="900"/>
              </a:spcBef>
              <a:buFont typeface="Wingdings" panose="05000000000000000000" pitchFamily="2" charset="2"/>
              <a:buChar char="Ø"/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Hit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Ok </a:t>
            </a:r>
            <a:r>
              <a:rPr lang="en-IN" sz="23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(Ensure </a:t>
            </a:r>
            <a:r>
              <a:rPr lang="en-IN" sz="2300" b="1" i="1" u="heavy" spc="3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my </a:t>
            </a:r>
            <a:r>
              <a:rPr lang="en-IN" sz="23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table has </a:t>
            </a:r>
            <a:r>
              <a:rPr lang="en-IN" sz="2300" b="1" i="1" spc="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b="1" i="1" u="heavy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headers is</a:t>
            </a:r>
            <a:r>
              <a:rPr lang="en-IN" sz="2300" b="1" i="1" u="heavy" spc="9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b="1" i="1" u="heavy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checked)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lnSpc>
                <a:spcPts val="2090"/>
              </a:lnSpc>
              <a:spcBef>
                <a:spcPts val="860"/>
              </a:spcBef>
              <a:buFont typeface="Wingdings" panose="05000000000000000000" pitchFamily="2" charset="2"/>
              <a:buChar char="Ø"/>
            </a:pPr>
            <a:endParaRPr lang="en-IN" sz="2300" i="1" spc="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spcBef>
                <a:spcPts val="860"/>
              </a:spcBef>
              <a:buFont typeface="Wingdings" panose="05000000000000000000" pitchFamily="2" charset="2"/>
              <a:buChar char="Ø"/>
            </a:pP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While the table is in selection mode, Click on “Design” tab &amp; Select a desired “Style”</a:t>
            </a:r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xmlns="" id="{1D38CCB1-5D5B-4038-8F52-678403A03F2B}"/>
              </a:ext>
            </a:extLst>
          </p:cNvPr>
          <p:cNvSpPr/>
          <p:nvPr/>
        </p:nvSpPr>
        <p:spPr>
          <a:xfrm>
            <a:off x="5147665" y="2049969"/>
            <a:ext cx="6916516" cy="23303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6C73CF89-1784-47AD-8BE8-3479EF53E74F}"/>
              </a:ext>
            </a:extLst>
          </p:cNvPr>
          <p:cNvSpPr/>
          <p:nvPr/>
        </p:nvSpPr>
        <p:spPr>
          <a:xfrm>
            <a:off x="9129252" y="2049969"/>
            <a:ext cx="501445" cy="22128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6EE1F9AA-725B-41C0-9236-88673CF206E4}"/>
              </a:ext>
            </a:extLst>
          </p:cNvPr>
          <p:cNvSpPr/>
          <p:nvPr/>
        </p:nvSpPr>
        <p:spPr>
          <a:xfrm>
            <a:off x="8244348" y="2271252"/>
            <a:ext cx="3274142" cy="5456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023296794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575433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Understanding Themes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791238" y="1766729"/>
            <a:ext cx="6270524" cy="434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Office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designers</a:t>
            </a:r>
            <a:r>
              <a:rPr lang="en-IN" sz="2200" i="1" spc="5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incorporated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feature known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as 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document themes. </a:t>
            </a:r>
          </a:p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Using themes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 easy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(and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almost  fool proof)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way to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specify the colours,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fonts,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a variety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of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graphic effects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document </a:t>
            </a:r>
            <a:r>
              <a:rPr lang="en-IN" sz="22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best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all,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changing </a:t>
            </a:r>
            <a:r>
              <a:rPr lang="en-IN" sz="2200" i="1" spc="5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entire look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document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breeze. </a:t>
            </a:r>
          </a:p>
          <a:p>
            <a:pPr marL="355600" marR="5080" indent="-342900" algn="just">
              <a:lnSpc>
                <a:spcPct val="1016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2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few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mouse 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clicks is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all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takes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apply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different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theme </a:t>
            </a:r>
            <a:r>
              <a:rPr lang="en-IN" sz="22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2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change 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2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look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your</a:t>
            </a:r>
            <a:r>
              <a:rPr lang="en-IN" sz="2200" i="1" spc="17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workbook.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xmlns="" id="{BF9ADE8A-02F5-4BE6-BDF7-D76083F9CF64}"/>
              </a:ext>
            </a:extLst>
          </p:cNvPr>
          <p:cNvSpPr/>
          <p:nvPr/>
        </p:nvSpPr>
        <p:spPr>
          <a:xfrm>
            <a:off x="7551174" y="2610465"/>
            <a:ext cx="4350773" cy="2424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F35988F2-57F5-403A-A92B-992C4C4F8D7D}"/>
              </a:ext>
            </a:extLst>
          </p:cNvPr>
          <p:cNvSpPr/>
          <p:nvPr/>
        </p:nvSpPr>
        <p:spPr>
          <a:xfrm>
            <a:off x="10397613" y="2964426"/>
            <a:ext cx="1504334" cy="46457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9184A4C5-1F87-40F1-A7C1-1A667D28C80F}"/>
              </a:ext>
            </a:extLst>
          </p:cNvPr>
          <p:cNvSpPr/>
          <p:nvPr/>
        </p:nvSpPr>
        <p:spPr>
          <a:xfrm>
            <a:off x="7551174" y="3429000"/>
            <a:ext cx="1902542" cy="14527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309256500"/>
      </p:ext>
    </p:ext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5754330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Understanding Themes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838199" y="2145432"/>
            <a:ext cx="5754330" cy="1780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100699"/>
              </a:lnSpc>
              <a:buFont typeface="Wingdings" panose="05000000000000000000" pitchFamily="2" charset="2"/>
              <a:buChar char="Ø"/>
            </a:pP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Importantly,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concept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themes is incorporated into other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Office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applications.  Therefore, a company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easily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create a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standard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look and feel </a:t>
            </a:r>
            <a:r>
              <a:rPr lang="en-IN" sz="2200" i="1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2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all </a:t>
            </a:r>
            <a:r>
              <a:rPr lang="en-IN" sz="22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its  </a:t>
            </a:r>
            <a:r>
              <a:rPr lang="en-IN" sz="22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documents.</a:t>
            </a:r>
            <a:endParaRPr lang="en-IN" sz="22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object 9">
            <a:extLst>
              <a:ext uri="{FF2B5EF4-FFF2-40B4-BE49-F238E27FC236}">
                <a16:creationId xmlns:a16="http://schemas.microsoft.com/office/drawing/2014/main" xmlns="" id="{5C70ED23-E811-4B02-A7D3-FF7792006B16}"/>
              </a:ext>
            </a:extLst>
          </p:cNvPr>
          <p:cNvSpPr/>
          <p:nvPr/>
        </p:nvSpPr>
        <p:spPr>
          <a:xfrm>
            <a:off x="7551174" y="2145432"/>
            <a:ext cx="4350773" cy="2424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7214A904-CA90-4245-A987-748E850765BE}"/>
              </a:ext>
            </a:extLst>
          </p:cNvPr>
          <p:cNvSpPr/>
          <p:nvPr/>
        </p:nvSpPr>
        <p:spPr>
          <a:xfrm>
            <a:off x="7551174" y="2860728"/>
            <a:ext cx="1902542" cy="14527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B971526B-8C1B-4CDF-8433-135E69A6F16D}"/>
              </a:ext>
            </a:extLst>
          </p:cNvPr>
          <p:cNvSpPr/>
          <p:nvPr/>
        </p:nvSpPr>
        <p:spPr>
          <a:xfrm>
            <a:off x="10397613" y="2521974"/>
            <a:ext cx="1504334" cy="4424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497557286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9"/>
            <a:ext cx="3556821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Saving Files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838201" y="1596601"/>
            <a:ext cx="11031793" cy="548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0"/>
              </a:spcBef>
            </a:pP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MS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can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save a file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any of the following</a:t>
            </a:r>
            <a:r>
              <a:rPr lang="en-IN" sz="2000" i="1" spc="22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formats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620"/>
              </a:spcBef>
            </a:pPr>
            <a:endParaRPr lang="en-IN" sz="20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XLSX: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General </a:t>
            </a:r>
            <a:r>
              <a:rPr lang="en-IN" sz="20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MS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</a:t>
            </a:r>
            <a:r>
              <a:rPr lang="en-IN" sz="2000" i="1" spc="9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file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14960" algn="l"/>
              </a:tabLst>
            </a:pPr>
            <a:endParaRPr lang="en-IN" sz="20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XLSM: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file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containing</a:t>
            </a:r>
            <a:r>
              <a:rPr lang="en-IN" sz="2000" i="1" spc="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MACROS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endParaRPr lang="en-IN" sz="2000" i="1" spc="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XLSB: Excel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binary</a:t>
            </a:r>
            <a:r>
              <a:rPr lang="en-IN" sz="2000" i="1" spc="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file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95"/>
              </a:spcBef>
              <a:buFont typeface="Wingdings"/>
              <a:buChar char=""/>
              <a:tabLst>
                <a:tab pos="314960" algn="l"/>
              </a:tabLst>
            </a:pPr>
            <a:endParaRPr lang="en-IN" sz="2000" i="1" spc="-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9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0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XLTX: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General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</a:t>
            </a:r>
            <a:r>
              <a:rPr lang="en-IN" sz="2000" i="1" spc="9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template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14960" algn="l"/>
              </a:tabLst>
            </a:pPr>
            <a:endParaRPr lang="en-IN" sz="2000" i="1" spc="-1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0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XLTM: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template containing</a:t>
            </a:r>
            <a:r>
              <a:rPr lang="en-IN" sz="2000" i="1" spc="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macros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endParaRPr lang="en-IN" sz="20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XLAM: </a:t>
            </a:r>
            <a:r>
              <a:rPr lang="en-IN" sz="20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Application Add-in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file </a:t>
            </a:r>
            <a:r>
              <a:rPr lang="en-IN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containing</a:t>
            </a:r>
            <a:r>
              <a:rPr lang="en-IN" sz="2000" i="1" spc="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MACROS</a:t>
            </a:r>
            <a:endParaRPr lang="en-IN" sz="2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9536485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9"/>
            <a:ext cx="416150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Alignment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747253" y="1714588"/>
            <a:ext cx="11031793" cy="3428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1835"/>
              </a:spcBef>
              <a:buFont typeface="Wingdings" panose="05000000000000000000" pitchFamily="2" charset="2"/>
              <a:buChar char="Ø"/>
            </a:pP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contents of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 can be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aligned horizontally and</a:t>
            </a:r>
            <a:r>
              <a:rPr lang="en-IN" sz="2400" i="1" spc="4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vertically.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715" indent="-342900" algn="just">
              <a:lnSpc>
                <a:spcPct val="101099"/>
              </a:lnSpc>
              <a:spcBef>
                <a:spcPts val="5"/>
              </a:spcBef>
              <a:buFont typeface="Wingdings" panose="05000000000000000000" pitchFamily="2" charset="2"/>
              <a:buChar char="Ø"/>
            </a:pP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default, Excel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aligns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numbers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right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left.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cells use bottom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alignment,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by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default.</a:t>
            </a:r>
          </a:p>
          <a:p>
            <a:pPr marL="342900" indent="-342900">
              <a:lnSpc>
                <a:spcPct val="100000"/>
              </a:lnSpc>
              <a:spcBef>
                <a:spcPts val="10"/>
              </a:spcBef>
              <a:buFont typeface="Wingdings" panose="05000000000000000000" pitchFamily="2" charset="2"/>
              <a:buChar char="Ø"/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marR="5080" indent="-342900" algn="just">
              <a:lnSpc>
                <a:spcPct val="101600"/>
              </a:lnSpc>
              <a:spcBef>
                <a:spcPts val="5"/>
              </a:spcBef>
              <a:buFont typeface="Wingdings" panose="05000000000000000000" pitchFamily="2" charset="2"/>
              <a:buChar char="Ø"/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Overriding these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defaults is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simple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matter.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most commonly used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alignment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commands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are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Alignment group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on the Home tab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Ribbon.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the Alignment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tab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Format Cells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dialog box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even more</a:t>
            </a:r>
            <a:r>
              <a:rPr lang="en-IN" sz="2400" i="1" spc="22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options.</a:t>
            </a:r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xmlns="" id="{9D847536-213F-4A30-9876-499F42D153E9}"/>
              </a:ext>
            </a:extLst>
          </p:cNvPr>
          <p:cNvSpPr/>
          <p:nvPr/>
        </p:nvSpPr>
        <p:spPr>
          <a:xfrm>
            <a:off x="6258232" y="2138516"/>
            <a:ext cx="1145458" cy="203882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xmlns="" id="{8699D5C6-CA5C-4EC4-BF13-A8D9504C0A8F}"/>
              </a:ext>
            </a:extLst>
          </p:cNvPr>
          <p:cNvSpPr/>
          <p:nvPr/>
        </p:nvSpPr>
        <p:spPr>
          <a:xfrm>
            <a:off x="9704439" y="1615124"/>
            <a:ext cx="162232" cy="727274"/>
          </a:xfrm>
          <a:prstGeom prst="up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985990188"/>
      </p:ext>
    </p:extLst>
  </p:cSld>
  <p:clrMapOvr>
    <a:masterClrMapping/>
  </p:clrMapOvr>
  <p:transition spd="slow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7" y="681039"/>
            <a:ext cx="7435648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Protecting Worksheet &amp; Cells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806243" y="1766001"/>
            <a:ext cx="10108921" cy="111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0"/>
              </a:spcBef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Protect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Current</a:t>
            </a:r>
            <a:r>
              <a:rPr lang="en-IN" sz="2400" i="1" spc="114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Sheet</a:t>
            </a:r>
          </a:p>
          <a:p>
            <a:pPr marL="12700" marR="5080">
              <a:lnSpc>
                <a:spcPts val="2090"/>
              </a:lnSpc>
              <a:spcBef>
                <a:spcPts val="900"/>
              </a:spcBef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lets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you protect various elements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worksheet.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displays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same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dialog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box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Review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Changes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Protect Sheet</a:t>
            </a:r>
            <a:r>
              <a:rPr lang="en-IN" sz="2400" i="1" spc="3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command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xmlns="" id="{076D4EC0-D5A4-4FF6-A7EE-870A3F074F30}"/>
              </a:ext>
            </a:extLst>
          </p:cNvPr>
          <p:cNvSpPr/>
          <p:nvPr/>
        </p:nvSpPr>
        <p:spPr>
          <a:xfrm>
            <a:off x="868605" y="3536614"/>
            <a:ext cx="10767872" cy="22152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en-IN" dirty="0"/>
              <a:t>X`</a:t>
            </a:r>
            <a:endParaRPr dirty="0"/>
          </a:p>
        </p:txBody>
      </p:sp>
      <p:sp>
        <p:nvSpPr>
          <p:cNvPr id="14" name="object 11">
            <a:extLst>
              <a:ext uri="{FF2B5EF4-FFF2-40B4-BE49-F238E27FC236}">
                <a16:creationId xmlns:a16="http://schemas.microsoft.com/office/drawing/2014/main" xmlns="" id="{BFC4674B-3C4C-4C31-B76E-687CA7C35B29}"/>
              </a:ext>
            </a:extLst>
          </p:cNvPr>
          <p:cNvSpPr/>
          <p:nvPr/>
        </p:nvSpPr>
        <p:spPr>
          <a:xfrm>
            <a:off x="6096000" y="3584955"/>
            <a:ext cx="981455" cy="8412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xmlns="" id="{02D09FFD-24B9-41F9-B3B4-124599CEE104}"/>
              </a:ext>
            </a:extLst>
          </p:cNvPr>
          <p:cNvSpPr/>
          <p:nvPr/>
        </p:nvSpPr>
        <p:spPr>
          <a:xfrm>
            <a:off x="9310853" y="4426202"/>
            <a:ext cx="2325624" cy="11734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63680872"/>
      </p:ext>
    </p:extLst>
  </p:cSld>
  <p:clrMapOvr>
    <a:masterClrMapping/>
  </p:clrMapOvr>
  <p:transition spd="slow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6" y="681039"/>
            <a:ext cx="5429868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Protecting Workbook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C138D0F-68C3-4F73-8F96-CE6C5F9B2253}"/>
              </a:ext>
            </a:extLst>
          </p:cNvPr>
          <p:cNvSpPr txBox="1"/>
          <p:nvPr/>
        </p:nvSpPr>
        <p:spPr>
          <a:xfrm>
            <a:off x="616974" y="1443434"/>
            <a:ext cx="11302179" cy="5225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just">
              <a:lnSpc>
                <a:spcPct val="150000"/>
              </a:lnSpc>
              <a:spcBef>
                <a:spcPts val="1375"/>
              </a:spcBef>
            </a:pP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Protect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Workbook</a:t>
            </a:r>
            <a:r>
              <a:rPr lang="en-IN" sz="2100" i="1" spc="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Structure</a:t>
            </a:r>
            <a:endParaRPr lang="en-IN"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8890" algn="just">
              <a:lnSpc>
                <a:spcPct val="150000"/>
              </a:lnSpc>
              <a:spcBef>
                <a:spcPts val="875"/>
              </a:spcBef>
            </a:pP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command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lets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you protect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structure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workbook.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displays the </a:t>
            </a:r>
            <a:r>
              <a:rPr lang="en-IN" sz="21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same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dialog box as 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Review </a:t>
            </a:r>
            <a:r>
              <a:rPr lang="en-IN" sz="21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Changes </a:t>
            </a:r>
            <a:r>
              <a:rPr lang="en-IN" sz="21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Protect</a:t>
            </a:r>
            <a:r>
              <a:rPr lang="en-IN" sz="2100" i="1" spc="13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Workbook</a:t>
            </a:r>
            <a:endParaRPr lang="en-IN"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  <a:spcBef>
                <a:spcPts val="15"/>
              </a:spcBef>
            </a:pPr>
            <a:endParaRPr lang="en-IN"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algn="just">
              <a:lnSpc>
                <a:spcPct val="150000"/>
              </a:lnSpc>
            </a:pP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File </a:t>
            </a:r>
            <a:r>
              <a:rPr lang="en-IN" sz="21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Info </a:t>
            </a:r>
            <a:r>
              <a:rPr lang="en-IN" sz="21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Protect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Workbook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drop-down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list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contains the following</a:t>
            </a:r>
            <a:r>
              <a:rPr lang="en-IN" sz="2100" i="1" spc="409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options:</a:t>
            </a:r>
          </a:p>
          <a:p>
            <a:pPr marL="314325" marR="5080" indent="-302260" algn="just">
              <a:lnSpc>
                <a:spcPct val="150000"/>
              </a:lnSpc>
              <a:spcBef>
                <a:spcPts val="87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Mark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Final: Use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option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designate the workbook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as “final.”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document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saved </a:t>
            </a:r>
            <a:r>
              <a:rPr lang="en-IN" sz="2100" i="1" spc="54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read-only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file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prevent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changes.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isn’t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security feature. </a:t>
            </a:r>
            <a:r>
              <a:rPr lang="en-IN" sz="21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Rather,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Mark as  Final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command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useful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let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others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know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that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you’re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sharing a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completed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version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workbook</a:t>
            </a:r>
          </a:p>
          <a:p>
            <a:pPr marL="314325" marR="5080" indent="-302260" algn="just">
              <a:lnSpc>
                <a:spcPct val="150000"/>
              </a:lnSpc>
              <a:spcBef>
                <a:spcPts val="88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Encrypt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Password: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command to </a:t>
            </a:r>
            <a:r>
              <a:rPr lang="en-IN" sz="21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specify a password that </a:t>
            </a:r>
            <a:r>
              <a:rPr lang="en-IN" sz="21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1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required to open 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IN" sz="2100" i="1" spc="2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100" i="1" dirty="0">
                <a:latin typeface="Segoe UI" panose="020B0502040204020203" pitchFamily="34" charset="0"/>
                <a:cs typeface="Segoe UI" panose="020B0502040204020203" pitchFamily="34" charset="0"/>
              </a:rPr>
              <a:t>workbook</a:t>
            </a:r>
          </a:p>
        </p:txBody>
      </p:sp>
    </p:spTree>
    <p:extLst>
      <p:ext uri="{BB962C8B-B14F-4D97-AF65-F5344CB8AC3E}">
        <p14:creationId xmlns:p14="http://schemas.microsoft.com/office/powerpoint/2010/main" xmlns="" val="1401792072"/>
      </p:ext>
    </p:extLst>
  </p:cSld>
  <p:clrMapOvr>
    <a:masterClrMapping/>
  </p:clrMapOvr>
  <p:transition spd="slow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56748" y="681038"/>
            <a:ext cx="10681521" cy="1161037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lang="en-IN" sz="4400" b="1" i="1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Understanding Built-in &amp; Creating Custom</a:t>
            </a:r>
            <a:r>
              <a:rPr lang="en-IN" sz="4400" b="1" i="1" spc="204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4400" b="1" i="1" spc="-2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Templates</a:t>
            </a:r>
            <a:endParaRPr lang="en-IN" sz="4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58668D-3624-406F-BDEF-DBCE5E67B455}"/>
              </a:ext>
            </a:extLst>
          </p:cNvPr>
          <p:cNvSpPr txBox="1"/>
          <p:nvPr/>
        </p:nvSpPr>
        <p:spPr>
          <a:xfrm>
            <a:off x="701775" y="2313006"/>
            <a:ext cx="10536494" cy="270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 algn="just">
              <a:lnSpc>
                <a:spcPct val="101600"/>
              </a:lnSpc>
              <a:spcBef>
                <a:spcPts val="1800"/>
              </a:spcBef>
            </a:pPr>
            <a:r>
              <a:rPr lang="en-IN" sz="24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explore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Excel templates,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choose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File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➪ 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New.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template thumbnails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displayed on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screen that appears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are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just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small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sampling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those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that are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available. Enter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descriptive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word, 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search for</a:t>
            </a:r>
            <a:r>
              <a:rPr lang="en-IN" sz="2400" i="1" spc="1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more.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</a:pPr>
            <a:r>
              <a:rPr lang="en-IN" sz="2400" b="1" i="1" u="heavy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Note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6350">
              <a:lnSpc>
                <a:spcPct val="101899"/>
              </a:lnSpc>
              <a:spcBef>
                <a:spcPts val="5"/>
              </a:spcBef>
            </a:pP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searching is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done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Office Online,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you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must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connected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to the Internet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order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search for 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templates.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390700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8" y="681038"/>
            <a:ext cx="401107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Alignment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1C9B3-6CCF-4D56-9642-CEF1FBE80210}"/>
              </a:ext>
            </a:extLst>
          </p:cNvPr>
          <p:cNvSpPr txBox="1"/>
          <p:nvPr/>
        </p:nvSpPr>
        <p:spPr>
          <a:xfrm>
            <a:off x="712468" y="1785759"/>
            <a:ext cx="5537676" cy="4201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5080" indent="-342900" algn="just">
              <a:lnSpc>
                <a:spcPct val="1012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Horizontal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alignment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options,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which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control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how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contents are  distributed across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the width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cell (or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cells),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are available from the 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Format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dialog</a:t>
            </a:r>
            <a:r>
              <a:rPr lang="en-IN" sz="2400" i="1" spc="-1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box: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marR="5080" indent="-250190" algn="just">
              <a:lnSpc>
                <a:spcPct val="101200"/>
              </a:lnSpc>
              <a:buFont typeface="Wingdings"/>
              <a:buChar char=""/>
              <a:tabLst>
                <a:tab pos="26289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General: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Aligns numbers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37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right,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aligns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 to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left,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centres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logical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error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values. 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option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default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alignment.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2255" indent="-250190" algn="just">
              <a:lnSpc>
                <a:spcPct val="100000"/>
              </a:lnSpc>
              <a:spcBef>
                <a:spcPts val="120"/>
              </a:spcBef>
              <a:buFont typeface="Wingdings"/>
              <a:buChar char=""/>
              <a:tabLst>
                <a:tab pos="262890" algn="l"/>
              </a:tabLst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xmlns="" id="{64B8B016-EACD-4E08-8A45-1996BF9F26DE}"/>
              </a:ext>
            </a:extLst>
          </p:cNvPr>
          <p:cNvSpPr/>
          <p:nvPr/>
        </p:nvSpPr>
        <p:spPr>
          <a:xfrm>
            <a:off x="7679878" y="1785759"/>
            <a:ext cx="2953512" cy="39959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E51D6046-FDF4-42F7-9CE3-B641F2B9C509}"/>
              </a:ext>
            </a:extLst>
          </p:cNvPr>
          <p:cNvSpPr/>
          <p:nvPr/>
        </p:nvSpPr>
        <p:spPr>
          <a:xfrm>
            <a:off x="7949381" y="2344994"/>
            <a:ext cx="1091380" cy="471948"/>
          </a:xfrm>
          <a:prstGeom prst="roundRect">
            <a:avLst/>
          </a:prstGeom>
          <a:noFill/>
          <a:ln>
            <a:solidFill>
              <a:srgbClr val="F16623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6F59E3F7-55C9-464D-B7E5-126C524D79C4}"/>
              </a:ext>
            </a:extLst>
          </p:cNvPr>
          <p:cNvSpPr/>
          <p:nvPr/>
        </p:nvSpPr>
        <p:spPr>
          <a:xfrm>
            <a:off x="7462685" y="4306529"/>
            <a:ext cx="1091380" cy="1312606"/>
          </a:xfrm>
          <a:prstGeom prst="ellipse">
            <a:avLst/>
          </a:prstGeom>
          <a:noFill/>
          <a:ln>
            <a:solidFill>
              <a:srgbClr val="F166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B683AD87-FD19-42E0-98DF-8356BBD5E75E}"/>
              </a:ext>
            </a:extLst>
          </p:cNvPr>
          <p:cNvSpPr/>
          <p:nvPr/>
        </p:nvSpPr>
        <p:spPr>
          <a:xfrm>
            <a:off x="9920750" y="4306529"/>
            <a:ext cx="929833" cy="1312606"/>
          </a:xfrm>
          <a:prstGeom prst="ellipse">
            <a:avLst/>
          </a:prstGeom>
          <a:noFill/>
          <a:ln>
            <a:solidFill>
              <a:srgbClr val="F166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Arrow: Left 13">
            <a:extLst>
              <a:ext uri="{FF2B5EF4-FFF2-40B4-BE49-F238E27FC236}">
                <a16:creationId xmlns:a16="http://schemas.microsoft.com/office/drawing/2014/main" xmlns="" id="{779FE171-0E94-4F81-B944-9FE3AF0BA2F6}"/>
              </a:ext>
            </a:extLst>
          </p:cNvPr>
          <p:cNvSpPr/>
          <p:nvPr/>
        </p:nvSpPr>
        <p:spPr>
          <a:xfrm>
            <a:off x="6531619" y="4674919"/>
            <a:ext cx="931066" cy="545690"/>
          </a:xfrm>
          <a:prstGeom prst="leftArrow">
            <a:avLst/>
          </a:prstGeom>
          <a:noFill/>
          <a:ln>
            <a:solidFill>
              <a:srgbClr val="F166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xmlns="" id="{DA55CBEA-DB59-44FF-ABEC-B1001D86CA21}"/>
              </a:ext>
            </a:extLst>
          </p:cNvPr>
          <p:cNvSpPr/>
          <p:nvPr/>
        </p:nvSpPr>
        <p:spPr>
          <a:xfrm>
            <a:off x="10850583" y="4674919"/>
            <a:ext cx="929833" cy="545690"/>
          </a:xfrm>
          <a:prstGeom prst="rightArrow">
            <a:avLst/>
          </a:prstGeom>
          <a:noFill/>
          <a:ln>
            <a:solidFill>
              <a:srgbClr val="F166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125182836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8"/>
            <a:ext cx="4308987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Alignment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10" name="object 9">
            <a:extLst>
              <a:ext uri="{FF2B5EF4-FFF2-40B4-BE49-F238E27FC236}">
                <a16:creationId xmlns:a16="http://schemas.microsoft.com/office/drawing/2014/main" xmlns="" id="{0B73E2F3-88D4-42DB-91D9-1FFB6EC833A9}"/>
              </a:ext>
            </a:extLst>
          </p:cNvPr>
          <p:cNvSpPr/>
          <p:nvPr/>
        </p:nvSpPr>
        <p:spPr>
          <a:xfrm>
            <a:off x="674098" y="2502916"/>
            <a:ext cx="10439400" cy="23896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xmlns="" id="{D83E9DD0-1DB2-4DC7-9D7B-9CE2A4A64A00}"/>
              </a:ext>
            </a:extLst>
          </p:cNvPr>
          <p:cNvSpPr txBox="1"/>
          <p:nvPr/>
        </p:nvSpPr>
        <p:spPr>
          <a:xfrm>
            <a:off x="5400611" y="1644619"/>
            <a:ext cx="707390" cy="375285"/>
          </a:xfrm>
          <a:prstGeom prst="rect">
            <a:avLst/>
          </a:prstGeom>
          <a:solidFill>
            <a:srgbClr val="BEBEBE"/>
          </a:solidFill>
        </p:spPr>
        <p:txBody>
          <a:bodyPr vert="horz" wrap="square" lIns="0" tIns="62229" rIns="0" bIns="0" rtlCol="0">
            <a:spAutoFit/>
          </a:bodyPr>
          <a:lstStyle/>
          <a:p>
            <a:pPr marL="137160">
              <a:lnSpc>
                <a:spcPct val="100000"/>
              </a:lnSpc>
              <a:spcBef>
                <a:spcPts val="489"/>
              </a:spcBef>
            </a:pPr>
            <a:r>
              <a:rPr sz="1550" spc="-35" dirty="0">
                <a:latin typeface="Calibri"/>
                <a:cs typeface="Calibri"/>
              </a:rPr>
              <a:t>Top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xmlns="" id="{1A0C726F-C9DC-425C-B43E-3729631555EF}"/>
              </a:ext>
            </a:extLst>
          </p:cNvPr>
          <p:cNvSpPr txBox="1"/>
          <p:nvPr/>
        </p:nvSpPr>
        <p:spPr>
          <a:xfrm>
            <a:off x="6288805" y="2127631"/>
            <a:ext cx="707390" cy="301364"/>
          </a:xfrm>
          <a:prstGeom prst="rect">
            <a:avLst/>
          </a:prstGeom>
          <a:solidFill>
            <a:srgbClr val="BEBEBE"/>
          </a:solidFill>
        </p:spPr>
        <p:txBody>
          <a:bodyPr vert="horz" wrap="square" lIns="0" tIns="62229" rIns="0" bIns="0" rtlCol="0">
            <a:spAutoFit/>
          </a:bodyPr>
          <a:lstStyle/>
          <a:p>
            <a:pPr marL="137160">
              <a:lnSpc>
                <a:spcPct val="100000"/>
              </a:lnSpc>
              <a:spcBef>
                <a:spcPts val="489"/>
              </a:spcBef>
            </a:pPr>
            <a:r>
              <a:rPr lang="en-IN" sz="1550" spc="-35" dirty="0">
                <a:latin typeface="Calibri"/>
                <a:cs typeface="Calibri"/>
              </a:rPr>
              <a:t>Middle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14" name="object 12">
            <a:extLst>
              <a:ext uri="{FF2B5EF4-FFF2-40B4-BE49-F238E27FC236}">
                <a16:creationId xmlns:a16="http://schemas.microsoft.com/office/drawing/2014/main" xmlns="" id="{F57784AE-E6DD-423D-B480-E9CF8CEA6741}"/>
              </a:ext>
            </a:extLst>
          </p:cNvPr>
          <p:cNvSpPr txBox="1"/>
          <p:nvPr/>
        </p:nvSpPr>
        <p:spPr>
          <a:xfrm>
            <a:off x="7252525" y="2579082"/>
            <a:ext cx="840780" cy="301364"/>
          </a:xfrm>
          <a:prstGeom prst="rect">
            <a:avLst/>
          </a:prstGeom>
          <a:solidFill>
            <a:srgbClr val="BEBEBE"/>
          </a:solidFill>
        </p:spPr>
        <p:txBody>
          <a:bodyPr vert="horz" wrap="square" lIns="0" tIns="62229" rIns="0" bIns="0" rtlCol="0">
            <a:spAutoFit/>
          </a:bodyPr>
          <a:lstStyle/>
          <a:p>
            <a:pPr marL="137160">
              <a:lnSpc>
                <a:spcPct val="100000"/>
              </a:lnSpc>
              <a:spcBef>
                <a:spcPts val="489"/>
              </a:spcBef>
            </a:pPr>
            <a:r>
              <a:rPr lang="en-IN" sz="1550" spc="-35" dirty="0">
                <a:latin typeface="Calibri"/>
                <a:cs typeface="Calibri"/>
              </a:rPr>
              <a:t>Bottom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xmlns="" id="{D9F01E8B-187C-4FE1-BB32-F9530A9CD585}"/>
              </a:ext>
            </a:extLst>
          </p:cNvPr>
          <p:cNvSpPr txBox="1"/>
          <p:nvPr/>
        </p:nvSpPr>
        <p:spPr>
          <a:xfrm>
            <a:off x="9048487" y="5501336"/>
            <a:ext cx="707390" cy="301364"/>
          </a:xfrm>
          <a:prstGeom prst="rect">
            <a:avLst/>
          </a:prstGeom>
          <a:solidFill>
            <a:srgbClr val="BEBEBE"/>
          </a:solidFill>
        </p:spPr>
        <p:txBody>
          <a:bodyPr vert="horz" wrap="square" lIns="0" tIns="62229" rIns="0" bIns="0" rtlCol="0">
            <a:spAutoFit/>
          </a:bodyPr>
          <a:lstStyle/>
          <a:p>
            <a:pPr marL="137160">
              <a:lnSpc>
                <a:spcPct val="100000"/>
              </a:lnSpc>
              <a:spcBef>
                <a:spcPts val="489"/>
              </a:spcBef>
            </a:pPr>
            <a:r>
              <a:rPr lang="en-IN" sz="1550" spc="-35" dirty="0">
                <a:latin typeface="Calibri"/>
                <a:cs typeface="Calibri"/>
              </a:rPr>
              <a:t>Right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xmlns="" id="{496B3C28-4ECD-476C-A1EA-B3827C8A6BF5}"/>
              </a:ext>
            </a:extLst>
          </p:cNvPr>
          <p:cNvSpPr txBox="1"/>
          <p:nvPr/>
        </p:nvSpPr>
        <p:spPr>
          <a:xfrm>
            <a:off x="7385915" y="5523687"/>
            <a:ext cx="707390" cy="301364"/>
          </a:xfrm>
          <a:prstGeom prst="rect">
            <a:avLst/>
          </a:prstGeom>
          <a:solidFill>
            <a:srgbClr val="BEBEBE"/>
          </a:solidFill>
        </p:spPr>
        <p:txBody>
          <a:bodyPr vert="horz" wrap="square" lIns="0" tIns="62229" rIns="0" bIns="0" rtlCol="0">
            <a:spAutoFit/>
          </a:bodyPr>
          <a:lstStyle/>
          <a:p>
            <a:pPr marL="137160">
              <a:lnSpc>
                <a:spcPct val="100000"/>
              </a:lnSpc>
              <a:spcBef>
                <a:spcPts val="489"/>
              </a:spcBef>
            </a:pPr>
            <a:r>
              <a:rPr lang="en-IN" sz="1550" spc="-35" dirty="0">
                <a:latin typeface="Calibri"/>
                <a:cs typeface="Calibri"/>
              </a:rPr>
              <a:t>Centre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17" name="object 12">
            <a:extLst>
              <a:ext uri="{FF2B5EF4-FFF2-40B4-BE49-F238E27FC236}">
                <a16:creationId xmlns:a16="http://schemas.microsoft.com/office/drawing/2014/main" xmlns="" id="{F5D912A6-3775-45DF-A9EC-E3458FC2B4AF}"/>
              </a:ext>
            </a:extLst>
          </p:cNvPr>
          <p:cNvSpPr txBox="1"/>
          <p:nvPr/>
        </p:nvSpPr>
        <p:spPr>
          <a:xfrm>
            <a:off x="5723343" y="5483287"/>
            <a:ext cx="707390" cy="301364"/>
          </a:xfrm>
          <a:prstGeom prst="rect">
            <a:avLst/>
          </a:prstGeom>
          <a:solidFill>
            <a:srgbClr val="BEBEBE"/>
          </a:solidFill>
        </p:spPr>
        <p:txBody>
          <a:bodyPr vert="horz" wrap="square" lIns="0" tIns="62229" rIns="0" bIns="0" rtlCol="0">
            <a:spAutoFit/>
          </a:bodyPr>
          <a:lstStyle/>
          <a:p>
            <a:pPr marL="137160">
              <a:lnSpc>
                <a:spcPct val="100000"/>
              </a:lnSpc>
              <a:spcBef>
                <a:spcPts val="489"/>
              </a:spcBef>
            </a:pPr>
            <a:r>
              <a:rPr lang="en-IN" sz="1550" spc="-35" dirty="0">
                <a:latin typeface="Calibri"/>
                <a:cs typeface="Calibri"/>
              </a:rPr>
              <a:t>Left</a:t>
            </a:r>
            <a:endParaRPr sz="1550" dirty="0">
              <a:latin typeface="Calibri"/>
              <a:cs typeface="Calibri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04DCBAB4-3BA9-4F16-AB86-82D7F3DC1113}"/>
              </a:ext>
            </a:extLst>
          </p:cNvPr>
          <p:cNvCxnSpPr>
            <a:stCxn id="11" idx="2"/>
          </p:cNvCxnSpPr>
          <p:nvPr/>
        </p:nvCxnSpPr>
        <p:spPr>
          <a:xfrm>
            <a:off x="5754306" y="2019904"/>
            <a:ext cx="1241889" cy="15492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0741EBE7-4318-408B-A1FA-00D01DECF6C1}"/>
              </a:ext>
            </a:extLst>
          </p:cNvPr>
          <p:cNvCxnSpPr/>
          <p:nvPr/>
        </p:nvCxnSpPr>
        <p:spPr>
          <a:xfrm>
            <a:off x="6872748" y="2428995"/>
            <a:ext cx="513167" cy="11401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99B82612-6BA0-452C-B7C7-42E2F0E70329}"/>
              </a:ext>
            </a:extLst>
          </p:cNvPr>
          <p:cNvCxnSpPr/>
          <p:nvPr/>
        </p:nvCxnSpPr>
        <p:spPr>
          <a:xfrm>
            <a:off x="7713528" y="2880446"/>
            <a:ext cx="0" cy="6886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F062FAB6-A88D-4C27-90C6-17B52CD5FC3A}"/>
              </a:ext>
            </a:extLst>
          </p:cNvPr>
          <p:cNvCxnSpPr/>
          <p:nvPr/>
        </p:nvCxnSpPr>
        <p:spPr>
          <a:xfrm flipV="1">
            <a:off x="5958348" y="4306529"/>
            <a:ext cx="914400" cy="11767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AD2D313D-A894-4B59-8CC2-1A613428B7EF}"/>
              </a:ext>
            </a:extLst>
          </p:cNvPr>
          <p:cNvCxnSpPr>
            <a:stCxn id="16" idx="0"/>
          </p:cNvCxnSpPr>
          <p:nvPr/>
        </p:nvCxnSpPr>
        <p:spPr>
          <a:xfrm flipH="1" flipV="1">
            <a:off x="7385915" y="4306529"/>
            <a:ext cx="353695" cy="12171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22CB43B4-80B3-4327-92AC-E87D7F29E6B4}"/>
              </a:ext>
            </a:extLst>
          </p:cNvPr>
          <p:cNvCxnSpPr>
            <a:stCxn id="15" idx="0"/>
          </p:cNvCxnSpPr>
          <p:nvPr/>
        </p:nvCxnSpPr>
        <p:spPr>
          <a:xfrm flipH="1" flipV="1">
            <a:off x="7739610" y="4306529"/>
            <a:ext cx="1662572" cy="11948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5566796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1" y="681038"/>
            <a:ext cx="4219027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Alignment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6DF11CA-613B-469B-9206-DBED59F4D80D}"/>
              </a:ext>
            </a:extLst>
          </p:cNvPr>
          <p:cNvSpPr txBox="1"/>
          <p:nvPr/>
        </p:nvSpPr>
        <p:spPr>
          <a:xfrm>
            <a:off x="807213" y="1545321"/>
            <a:ext cx="11092762" cy="5783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IN" sz="2300" b="1" i="1" u="sng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Left</a:t>
            </a:r>
            <a:r>
              <a:rPr lang="en-IN" sz="2300" b="1" i="1" u="sng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Aligns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contents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left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side of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cell.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wider 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than 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cell,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spills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over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right.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IN" sz="2300" i="1" spc="3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right isn’t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empty,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is 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truncated </a:t>
            </a:r>
            <a:r>
              <a:rPr lang="en-IN" sz="23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not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completely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visible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spcBef>
                <a:spcPts val="130"/>
              </a:spcBef>
            </a:pPr>
            <a:r>
              <a:rPr lang="en-IN" sz="2300" b="1" i="1" u="sng" dirty="0" err="1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Center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spcBef>
                <a:spcPts val="45"/>
              </a:spcBef>
            </a:pPr>
            <a:r>
              <a:rPr lang="en-IN" sz="2300" i="1" spc="5" dirty="0" err="1">
                <a:latin typeface="Segoe UI" panose="020B0502040204020203" pitchFamily="34" charset="0"/>
                <a:cs typeface="Segoe UI" panose="020B0502040204020203" pitchFamily="34" charset="0"/>
              </a:rPr>
              <a:t>Center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cell contents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in the cell.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wider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than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cell,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spills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over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either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side  if</a:t>
            </a:r>
            <a:r>
              <a:rPr lang="en-IN" sz="2300" i="1" spc="3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they’re 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empty.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adjacent cells aren’t </a:t>
            </a:r>
            <a:r>
              <a:rPr lang="en-IN" sz="23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empty, 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truncated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not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completely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visible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spcBef>
                <a:spcPts val="130"/>
              </a:spcBef>
            </a:pPr>
            <a:r>
              <a:rPr lang="en-IN" sz="2300" b="1" i="1" u="sng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Right</a:t>
            </a:r>
            <a:endParaRPr lang="en-IN" sz="23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spcBef>
                <a:spcPts val="45"/>
              </a:spcBef>
            </a:pP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Aligns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contents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right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side of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cell.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is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wider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than the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cell,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spills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over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left.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on the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left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isn’t </a:t>
            </a:r>
            <a:r>
              <a:rPr lang="en-IN" sz="23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empty, </a:t>
            </a:r>
            <a:r>
              <a:rPr lang="en-IN" sz="23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300" i="1" dirty="0">
                <a:latin typeface="Segoe UI" panose="020B0502040204020203" pitchFamily="34" charset="0"/>
                <a:cs typeface="Segoe UI" panose="020B0502040204020203" pitchFamily="34" charset="0"/>
              </a:rPr>
              <a:t>truncated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and not </a:t>
            </a:r>
            <a:r>
              <a:rPr lang="en-IN" sz="23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completely</a:t>
            </a:r>
            <a:r>
              <a:rPr lang="en-IN" sz="23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3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visible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en-IN" sz="21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en-IN"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006100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1" y="681038"/>
            <a:ext cx="4219027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Alignment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6DF11CA-613B-469B-9206-DBED59F4D80D}"/>
              </a:ext>
            </a:extLst>
          </p:cNvPr>
          <p:cNvSpPr txBox="1"/>
          <p:nvPr/>
        </p:nvSpPr>
        <p:spPr>
          <a:xfrm>
            <a:off x="807213" y="1663308"/>
            <a:ext cx="11092762" cy="4937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spcBef>
                <a:spcPts val="735"/>
              </a:spcBef>
            </a:pPr>
            <a:r>
              <a:rPr lang="en-IN" sz="2400" b="1" i="1" u="sng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Fill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spcBef>
                <a:spcPts val="40"/>
              </a:spcBef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Repeats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contents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until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cell’s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width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 filled.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cells 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right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also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formatted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with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Fill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alignment,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they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also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are</a:t>
            </a:r>
            <a:r>
              <a:rPr lang="en-IN" sz="2400" i="1" spc="-8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filled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spcBef>
                <a:spcPts val="135"/>
              </a:spcBef>
            </a:pPr>
            <a:r>
              <a:rPr lang="en-IN" sz="2400" b="1" i="1" u="sng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Justify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spcBef>
                <a:spcPts val="40"/>
              </a:spcBef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Justifies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left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right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cell.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option is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applicable only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if the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cell 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en-IN" sz="2400" i="1" spc="36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formatted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wrapped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uses 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more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than one</a:t>
            </a:r>
            <a:r>
              <a:rPr lang="en-IN" sz="24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line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en-IN" sz="23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algn="just">
              <a:spcBef>
                <a:spcPts val="760"/>
              </a:spcBef>
            </a:pPr>
            <a:r>
              <a:rPr lang="en-IN" sz="2400" b="1" i="1" u="sng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Centre </a:t>
            </a:r>
            <a:r>
              <a:rPr lang="en-IN" sz="2400" b="1" i="1" u="sng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across</a:t>
            </a:r>
            <a:r>
              <a:rPr lang="en-IN" sz="2400" b="1" i="1" u="sng" spc="-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sng" spc="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Selection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5080" algn="just">
              <a:spcBef>
                <a:spcPts val="40"/>
              </a:spcBef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Centres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over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the selected 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columns.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option 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useful </a:t>
            </a:r>
            <a:r>
              <a:rPr lang="en-IN" sz="2400" i="1" spc="-10" dirty="0">
                <a:latin typeface="Segoe UI" panose="020B0502040204020203" pitchFamily="34" charset="0"/>
                <a:cs typeface="Segoe UI" panose="020B0502040204020203" pitchFamily="34" charset="0"/>
              </a:rPr>
              <a:t>for 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precisely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cantering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heading over 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number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en-IN" sz="2400" i="1" spc="-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columns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en-IN" sz="2100" i="1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lang="en-IN" sz="21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7929815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5251" y="681038"/>
            <a:ext cx="4118732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Alignment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6DF11CA-613B-469B-9206-DBED59F4D80D}"/>
              </a:ext>
            </a:extLst>
          </p:cNvPr>
          <p:cNvSpPr txBox="1"/>
          <p:nvPr/>
        </p:nvSpPr>
        <p:spPr>
          <a:xfrm>
            <a:off x="962333" y="1741138"/>
            <a:ext cx="3476932" cy="363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lang="en-IN" sz="2400" b="1" i="1" u="sng" spc="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Distributed</a:t>
            </a: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1199515">
              <a:lnSpc>
                <a:spcPct val="150000"/>
              </a:lnSpc>
              <a:spcBef>
                <a:spcPts val="40"/>
              </a:spcBef>
            </a:pP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Distributes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text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evenly</a:t>
            </a:r>
            <a:r>
              <a:rPr lang="en-IN" sz="2400" i="1" spc="-1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across 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selected</a:t>
            </a:r>
            <a:r>
              <a:rPr lang="en-IN" sz="2400" i="1" spc="-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column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xmlns="" id="{8EF4A62D-6FF8-4535-9C90-09D8447764D4}"/>
              </a:ext>
            </a:extLst>
          </p:cNvPr>
          <p:cNvSpPr/>
          <p:nvPr/>
        </p:nvSpPr>
        <p:spPr>
          <a:xfrm>
            <a:off x="5973098" y="1741138"/>
            <a:ext cx="5256570" cy="49469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33D5D7E1-2745-40B7-82EA-B744F7E99993}"/>
              </a:ext>
            </a:extLst>
          </p:cNvPr>
          <p:cNvSpPr/>
          <p:nvPr/>
        </p:nvSpPr>
        <p:spPr>
          <a:xfrm>
            <a:off x="7433187" y="2772697"/>
            <a:ext cx="319550" cy="35396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46107715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432373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Alignment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38201" y="2118385"/>
            <a:ext cx="4712210" cy="2621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400" b="1" i="1" u="heavy" spc="-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Shading </a:t>
            </a:r>
            <a:r>
              <a:rPr lang="en-IN" sz="24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&amp;</a:t>
            </a:r>
            <a:r>
              <a:rPr lang="en-IN" sz="2400" b="1" i="1" u="heavy" spc="1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-1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Colouring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941705" indent="-302260">
              <a:lnSpc>
                <a:spcPts val="2060"/>
              </a:lnSpc>
              <a:spcBef>
                <a:spcPts val="18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 to 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shade/colour</a:t>
            </a: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Hit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CTRL+1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fill</a:t>
            </a:r>
            <a:r>
              <a:rPr lang="en-IN" sz="2400" i="1" spc="2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tab</a:t>
            </a:r>
          </a:p>
          <a:p>
            <a:pPr marL="314325" indent="-30226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on desired</a:t>
            </a:r>
            <a:r>
              <a:rPr lang="en-IN" sz="2400" i="1" spc="5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colour</a:t>
            </a: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xmlns="" id="{352B757A-F68A-41A9-8987-6E1678334BFD}"/>
              </a:ext>
            </a:extLst>
          </p:cNvPr>
          <p:cNvSpPr/>
          <p:nvPr/>
        </p:nvSpPr>
        <p:spPr>
          <a:xfrm>
            <a:off x="6096000" y="1743017"/>
            <a:ext cx="5257799" cy="44771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192C527F-D827-4562-8DE0-1D47B115C096}"/>
              </a:ext>
            </a:extLst>
          </p:cNvPr>
          <p:cNvSpPr/>
          <p:nvPr/>
        </p:nvSpPr>
        <p:spPr>
          <a:xfrm>
            <a:off x="8568813" y="1991033"/>
            <a:ext cx="530942" cy="368710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776347393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D644F4-D7E7-714B-B6EF-683E3E00B775}"/>
              </a:ext>
            </a:extLst>
          </p:cNvPr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26724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391E4A88-92EE-694D-A87D-ECD1349B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199" y="681039"/>
            <a:ext cx="4323735" cy="678449"/>
          </a:xfrm>
          <a:solidFill>
            <a:srgbClr val="FCD3C2"/>
          </a:solidFill>
        </p:spPr>
        <p:txBody>
          <a:bodyPr>
            <a:normAutofit fontScale="90000"/>
          </a:bodyPr>
          <a:lstStyle/>
          <a:p>
            <a:r>
              <a:rPr lang="en-GB" sz="4400" b="1" i="1" dirty="0">
                <a:latin typeface="Segoe UI" pitchFamily="34" charset="0"/>
                <a:ea typeface="Segoe UI" panose="020B0502040204020203" pitchFamily="34" charset="0"/>
                <a:cs typeface="Segoe UI" pitchFamily="34" charset="0"/>
              </a:rPr>
              <a:t>Text Alignment</a:t>
            </a:r>
            <a:endParaRPr lang="en-US" sz="4400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utoShape 6" descr="Image result for ve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1978E-5788-4537-AD2C-418F08DD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55137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800" dirty="0">
                <a:solidFill>
                  <a:schemeClr val="tx1"/>
                </a:solidFill>
                <a:latin typeface="Segoe UI"/>
                <a:cs typeface="Segoe UI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1477DEC-E898-4138-8CB3-F6AC63E157FF}"/>
              </a:ext>
            </a:extLst>
          </p:cNvPr>
          <p:cNvSpPr txBox="1"/>
          <p:nvPr/>
        </p:nvSpPr>
        <p:spPr>
          <a:xfrm>
            <a:off x="838199" y="1991033"/>
            <a:ext cx="4712208" cy="3080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z="24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Using</a:t>
            </a:r>
            <a:r>
              <a:rPr lang="en-IN" sz="2400" b="1" i="1" u="heavy" spc="20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b="1" i="1" u="heavy" spc="-5" dirty="0">
                <a:uFill>
                  <a:solidFill>
                    <a:srgbClr val="000000"/>
                  </a:solidFill>
                </a:uFill>
                <a:latin typeface="Segoe UI" panose="020B0502040204020203" pitchFamily="34" charset="0"/>
                <a:cs typeface="Segoe UI" panose="020B0502040204020203" pitchFamily="34" charset="0"/>
              </a:rPr>
              <a:t>Borders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marR="310515" indent="-302260">
              <a:lnSpc>
                <a:spcPts val="2060"/>
              </a:lnSpc>
              <a:spcBef>
                <a:spcPts val="18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range to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add  borders</a:t>
            </a: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Hit </a:t>
            </a:r>
            <a:r>
              <a:rPr lang="en-IN" sz="2400" i="1" spc="15" dirty="0">
                <a:latin typeface="Segoe UI" panose="020B0502040204020203" pitchFamily="34" charset="0"/>
                <a:cs typeface="Segoe UI" panose="020B0502040204020203" pitchFamily="34" charset="0"/>
              </a:rPr>
              <a:t>CTRL+1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the border</a:t>
            </a:r>
            <a:r>
              <a:rPr lang="en-IN" sz="2400" i="1" spc="10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tab</a:t>
            </a:r>
          </a:p>
          <a:p>
            <a:pPr marL="314325" indent="-30226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on desired</a:t>
            </a:r>
            <a:r>
              <a:rPr lang="en-IN" sz="2400" i="1" spc="-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borders</a:t>
            </a:r>
            <a:endParaRPr lang="en-IN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14325" indent="-302260">
              <a:lnSpc>
                <a:spcPct val="100000"/>
              </a:lnSpc>
              <a:spcBef>
                <a:spcPts val="695"/>
              </a:spcBef>
              <a:buFont typeface="Wingdings"/>
              <a:buChar char=""/>
              <a:tabLst>
                <a:tab pos="314960" algn="l"/>
              </a:tabLst>
            </a:pPr>
            <a:r>
              <a:rPr lang="en-IN" sz="2400" i="1" spc="10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IN" sz="2400" i="1" spc="5" dirty="0">
                <a:latin typeface="Segoe UI" panose="020B0502040204020203" pitchFamily="34" charset="0"/>
                <a:cs typeface="Segoe UI" panose="020B0502040204020203" pitchFamily="34" charset="0"/>
              </a:rPr>
              <a:t>Ok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when</a:t>
            </a:r>
            <a:r>
              <a:rPr lang="en-IN" sz="2400" i="1" spc="65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done</a:t>
            </a: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xmlns="" id="{4913E272-D53B-4DE9-A71C-179EFD3B4359}"/>
              </a:ext>
            </a:extLst>
          </p:cNvPr>
          <p:cNvSpPr/>
          <p:nvPr/>
        </p:nvSpPr>
        <p:spPr>
          <a:xfrm>
            <a:off x="6209071" y="1814051"/>
            <a:ext cx="5538907" cy="47308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C481714D-CCB9-410A-97F5-6D9CE4C3D9FB}"/>
              </a:ext>
            </a:extLst>
          </p:cNvPr>
          <p:cNvSpPr/>
          <p:nvPr/>
        </p:nvSpPr>
        <p:spPr>
          <a:xfrm>
            <a:off x="8214852" y="2138516"/>
            <a:ext cx="589935" cy="28021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169437672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IAQS PPT- Zil_ Fi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IAQS PPT- Zil_ Final</Template>
  <TotalTime>2374</TotalTime>
  <Words>1440</Words>
  <Application>Microsoft Office PowerPoint</Application>
  <PresentationFormat>Custom</PresentationFormat>
  <Paragraphs>176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IAQS PPT- Zil_ Final</vt:lpstr>
      <vt:lpstr>Slide 1</vt:lpstr>
      <vt:lpstr>Text Alignment</vt:lpstr>
      <vt:lpstr>Text Alignment</vt:lpstr>
      <vt:lpstr>Text Alignment</vt:lpstr>
      <vt:lpstr>Text Alignment</vt:lpstr>
      <vt:lpstr>Text Alignment</vt:lpstr>
      <vt:lpstr>Text Alignment</vt:lpstr>
      <vt:lpstr>Text Alignment</vt:lpstr>
      <vt:lpstr>Text Alignment</vt:lpstr>
      <vt:lpstr>Text Function</vt:lpstr>
      <vt:lpstr>Text Function</vt:lpstr>
      <vt:lpstr>Text Function</vt:lpstr>
      <vt:lpstr>Text Function</vt:lpstr>
      <vt:lpstr>Text Function</vt:lpstr>
      <vt:lpstr>Adding Image as Background</vt:lpstr>
      <vt:lpstr>Using Styles</vt:lpstr>
      <vt:lpstr>Understanding Themes</vt:lpstr>
      <vt:lpstr>Understanding Themes</vt:lpstr>
      <vt:lpstr>Saving Files</vt:lpstr>
      <vt:lpstr>Protecting Worksheet &amp; Cells</vt:lpstr>
      <vt:lpstr>Protecting Workbook</vt:lpstr>
      <vt:lpstr>Understanding Built-in &amp; Creating Custom Templates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lokesh</dc:creator>
  <cp:lastModifiedBy>Admin</cp:lastModifiedBy>
  <cp:revision>142</cp:revision>
  <dcterms:created xsi:type="dcterms:W3CDTF">2019-12-10T16:16:08Z</dcterms:created>
  <dcterms:modified xsi:type="dcterms:W3CDTF">2022-08-23T10:22:33Z</dcterms:modified>
</cp:coreProperties>
</file>